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394" r:id="rId3"/>
    <p:sldId id="523" r:id="rId4"/>
    <p:sldId id="685" r:id="rId5"/>
    <p:sldId id="686" r:id="rId6"/>
    <p:sldId id="687" r:id="rId7"/>
    <p:sldId id="688" r:id="rId8"/>
    <p:sldId id="689" r:id="rId9"/>
    <p:sldId id="594" r:id="rId10"/>
    <p:sldId id="595" r:id="rId11"/>
    <p:sldId id="596" r:id="rId12"/>
    <p:sldId id="724" r:id="rId13"/>
    <p:sldId id="623" r:id="rId14"/>
    <p:sldId id="637" r:id="rId15"/>
    <p:sldId id="638" r:id="rId16"/>
    <p:sldId id="639" r:id="rId17"/>
    <p:sldId id="640" r:id="rId18"/>
    <p:sldId id="641" r:id="rId19"/>
    <p:sldId id="643" r:id="rId20"/>
    <p:sldId id="644" r:id="rId21"/>
    <p:sldId id="710" r:id="rId22"/>
    <p:sldId id="645" r:id="rId23"/>
    <p:sldId id="646" r:id="rId24"/>
    <p:sldId id="711" r:id="rId25"/>
    <p:sldId id="690" r:id="rId26"/>
    <p:sldId id="693" r:id="rId27"/>
    <p:sldId id="694" r:id="rId28"/>
    <p:sldId id="713" r:id="rId29"/>
    <p:sldId id="692" r:id="rId30"/>
    <p:sldId id="695" r:id="rId31"/>
    <p:sldId id="696" r:id="rId32"/>
    <p:sldId id="697" r:id="rId33"/>
    <p:sldId id="717" r:id="rId34"/>
    <p:sldId id="718" r:id="rId35"/>
    <p:sldId id="719" r:id="rId36"/>
    <p:sldId id="720" r:id="rId37"/>
    <p:sldId id="721" r:id="rId38"/>
    <p:sldId id="723" r:id="rId39"/>
    <p:sldId id="722" r:id="rId40"/>
    <p:sldId id="699" r:id="rId41"/>
    <p:sldId id="700" r:id="rId42"/>
    <p:sldId id="707" r:id="rId43"/>
    <p:sldId id="708" r:id="rId44"/>
    <p:sldId id="715" r:id="rId45"/>
    <p:sldId id="709" r:id="rId46"/>
    <p:sldId id="591" r:id="rId47"/>
    <p:sldId id="513" r:id="rId48"/>
    <p:sldId id="514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91"/>
    <a:srgbClr val="D2A010"/>
    <a:srgbClr val="FFFFFF"/>
    <a:srgbClr val="C6C0AA"/>
    <a:srgbClr val="F9F0AB"/>
    <a:srgbClr val="F9E6AB"/>
    <a:srgbClr val="F9FAAB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11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23847C15-1145-47B4-A15C-6D570ACD8A9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19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31784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21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70905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79B22FF-16EC-44CB-A298-E47E41D67125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22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48403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178515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91165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9A74144-3914-4EC5-91EF-42442D1E30EA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27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623733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7B27E-985F-48B3-8850-E7A19971FA51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67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C2E71-CDF7-4E92-A503-0EB54294F77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628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7AD2C1E0-2960-4679-86AC-EF162CD5092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13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198853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4C438BC-B483-4D96-BAC5-0F01F18C5756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14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91534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84BB1A29-A751-48FB-B432-F8C4EFEE1C77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15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377422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5B4B4D5A-EB9C-43C1-92C9-80E77CA475E8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16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92657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A4C901C4-D3E0-4DDC-882B-7B0D85070CDC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17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253196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100" b="0">
                <a:solidFill>
                  <a:schemeClr val="tx1"/>
                </a:solidFill>
              </a:rPr>
              <a:t>(c) 2005 National Academy for Software Development - http://academy.devbg.org. All rights reserved. Unauthorized copying or re-distribution is strictly prohibited.*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fld id="{1B52E359-A968-4DA7-A672-6E58BAD27202}" type="slidenum">
              <a:rPr lang="en-US" altLang="en-US" sz="1100" b="0">
                <a:solidFill>
                  <a:schemeClr val="tx1"/>
                </a:solidFill>
              </a:rPr>
              <a:pPr>
                <a:lnSpc>
                  <a:spcPct val="100000"/>
                </a:lnSpc>
              </a:pPr>
              <a:t>18</a:t>
            </a:fld>
            <a:r>
              <a:rPr lang="en-US" altLang="en-US" sz="1100" b="0">
                <a:solidFill>
                  <a:schemeClr val="tx1"/>
                </a:solidFill>
              </a:rPr>
              <a:t>##</a:t>
            </a:r>
            <a:endParaRPr lang="en-US" altLang="en-US" sz="1300" b="0" i="0">
              <a:solidFill>
                <a:schemeClr val="tx1"/>
              </a:solidFill>
            </a:endParaRPr>
          </a:p>
        </p:txBody>
      </p:sp>
      <p:sp>
        <p:nvSpPr>
          <p:cNvPr id="440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altLang="en-US" smtClean="0"/>
          </a:p>
        </p:txBody>
      </p:sp>
    </p:spTree>
    <p:extLst>
      <p:ext uri="{BB962C8B-B14F-4D97-AF65-F5344CB8AC3E}">
        <p14:creationId xmlns:p14="http://schemas.microsoft.com/office/powerpoint/2010/main" val="422291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8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Files and Streams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98812" y="2057400"/>
            <a:ext cx="8367500" cy="778736"/>
          </a:xfrm>
        </p:spPr>
        <p:txBody>
          <a:bodyPr>
            <a:noAutofit/>
          </a:bodyPr>
          <a:lstStyle/>
          <a:p>
            <a:r>
              <a:rPr lang="en-US" sz="3000" dirty="0" smtClean="0"/>
              <a:t>File Types, Using Streams, Manipulating Files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026" name="Picture 2" descr="https://encrypted-tbn0.gstatic.com/images?q=tbn:ANd9GcSaZB2T6_9l1YpBBLNYZNXa952tpje4TCY3f-BjwnGAq5aFS88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19242"/>
            <a:ext cx="3799095" cy="28456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iles.softicons.com/download/system-icons/folder-free-icons-by-iconshock/png/512/folder_imag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26" y="345400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icons.iconseeker.com/png/fullsize/refresh-cl/system-memor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572000"/>
            <a:ext cx="2268682" cy="22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dirty="0"/>
              <a:t> are </a:t>
            </a:r>
            <a:r>
              <a:rPr lang="en-US" dirty="0" smtClean="0"/>
              <a:t>means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transferring</a:t>
            </a:r>
            <a:r>
              <a:rPr lang="en-US" dirty="0" smtClean="0"/>
              <a:t> (reading and writing) </a:t>
            </a:r>
            <a:r>
              <a:rPr lang="en-US" dirty="0"/>
              <a:t>data into and from devices</a:t>
            </a:r>
          </a:p>
          <a:p>
            <a:pPr>
              <a:lnSpc>
                <a:spcPct val="100000"/>
              </a:lnSpc>
            </a:pPr>
            <a:r>
              <a:rPr lang="en-US" dirty="0"/>
              <a:t>Streams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</a:t>
            </a:r>
            <a:r>
              <a:rPr lang="en-US" dirty="0"/>
              <a:t>consecutive </a:t>
            </a:r>
            <a:r>
              <a:rPr lang="en-US" dirty="0" smtClean="0"/>
              <a:t>access to its </a:t>
            </a:r>
            <a:r>
              <a:rPr lang="en-US" dirty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types of streams are available to access different data sources: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File access, network access, memory streams and others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Streams </a:t>
            </a:r>
            <a:r>
              <a:rPr lang="en-US" dirty="0"/>
              <a:t>are </a:t>
            </a:r>
            <a:r>
              <a:rPr lang="en-US" dirty="0" smtClean="0"/>
              <a:t>opened </a:t>
            </a:r>
            <a:r>
              <a:rPr lang="en-US" dirty="0"/>
              <a:t>before using </a:t>
            </a:r>
            <a:r>
              <a:rPr lang="en-US" dirty="0" smtClean="0"/>
              <a:t>them </a:t>
            </a:r>
            <a:r>
              <a:rPr lang="en-US" dirty="0"/>
              <a:t>and closed after that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</a:t>
            </a:r>
            <a:r>
              <a:rPr lang="en-US" dirty="0"/>
              <a:t>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99699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 is the current position in the stream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Buffer</a:t>
            </a:r>
            <a:r>
              <a:rPr lang="en-US" dirty="0"/>
              <a:t> keeps the current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position + n</a:t>
            </a:r>
            <a:r>
              <a:rPr lang="en-US" dirty="0" smtClean="0"/>
              <a:t> </a:t>
            </a:r>
            <a:r>
              <a:rPr lang="en-US" dirty="0"/>
              <a:t>bytes of the </a:t>
            </a:r>
            <a:r>
              <a:rPr lang="en-US" dirty="0" smtClean="0"/>
              <a:t>stream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– Example</a:t>
            </a:r>
            <a:endParaRPr lang="bg-BG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554162" y="1971126"/>
            <a:ext cx="86868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782762" y="197112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966051"/>
              </p:ext>
            </p:extLst>
          </p:nvPr>
        </p:nvGraphicFramePr>
        <p:xfrm>
          <a:off x="1827212" y="250769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  <a:gridCol w="90099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5651163" y="-2261001"/>
            <a:ext cx="430999" cy="80010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3812" y="8523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Length = 9</a:t>
            </a:r>
            <a:endParaRPr lang="en-US" sz="2800" dirty="0"/>
          </a:p>
        </p:txBody>
      </p:sp>
      <p:sp>
        <p:nvSpPr>
          <p:cNvPr id="2" name="Down Arrow 1"/>
          <p:cNvSpPr/>
          <p:nvPr/>
        </p:nvSpPr>
        <p:spPr>
          <a:xfrm rot="10800000">
            <a:off x="2132012" y="3284676"/>
            <a:ext cx="304800" cy="37287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16230" y="315898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Position</a:t>
            </a:r>
            <a:endParaRPr lang="en-US" sz="2800" dirty="0"/>
          </a:p>
        </p:txBody>
      </p:sp>
      <p:graphicFrame>
        <p:nvGraphicFramePr>
          <p:cNvPr id="1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243770"/>
              </p:ext>
            </p:extLst>
          </p:nvPr>
        </p:nvGraphicFramePr>
        <p:xfrm>
          <a:off x="178276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03963" y="411480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Buffer</a:t>
            </a:r>
            <a:endParaRPr lang="en-US" sz="2800" dirty="0"/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593387"/>
              </p:ext>
            </p:extLst>
          </p:nvPr>
        </p:nvGraphicFramePr>
        <p:xfrm>
          <a:off x="3679788" y="413913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173922"/>
              </p:ext>
            </p:extLst>
          </p:nvPr>
        </p:nvGraphicFramePr>
        <p:xfrm>
          <a:off x="5484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45688"/>
              </p:ext>
            </p:extLst>
          </p:nvPr>
        </p:nvGraphicFramePr>
        <p:xfrm>
          <a:off x="73898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38765"/>
              </p:ext>
            </p:extLst>
          </p:nvPr>
        </p:nvGraphicFramePr>
        <p:xfrm>
          <a:off x="9218612" y="414119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141E-6 1.48148E-6 L 0.1500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04 1.48148E-6 L 0.29383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9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3 0.00046 L 0.44022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2 0.00046 L 0.58765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Base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data from and to external data storage mechanisms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NetworkStream</a:t>
            </a:r>
          </a:p>
          <a:p>
            <a:pPr>
              <a:spcBef>
                <a:spcPct val="35000"/>
              </a:spcBef>
              <a:defRPr/>
            </a:pPr>
            <a:r>
              <a:rPr lang="en-US" altLang="en-US" noProof="1" smtClean="0">
                <a:latin typeface="+mj-lt"/>
              </a:rPr>
              <a:t>Pass-through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R</a:t>
            </a:r>
            <a:r>
              <a:rPr lang="en-US" altLang="en-US" noProof="1" smtClean="0">
                <a:latin typeface="+mj-lt"/>
              </a:rPr>
              <a:t>ead and write from and to other streams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dirty="0" smtClean="0">
                <a:latin typeface="+mj-lt"/>
              </a:rPr>
              <a:t>G</a:t>
            </a:r>
            <a:r>
              <a:rPr lang="en-US" altLang="en-US" noProof="1" smtClean="0">
                <a:latin typeface="+mj-lt"/>
              </a:rPr>
              <a:t>ive additional functionality (buffering, compression, encryption)</a:t>
            </a:r>
          </a:p>
          <a:p>
            <a:pPr lvl="1">
              <a:spcBef>
                <a:spcPct val="35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BufferedStream</a:t>
            </a:r>
            <a:r>
              <a:rPr lang="en-US" altLang="en-US" noProof="1" smtClean="0"/>
              <a:t> </a:t>
            </a:r>
            <a:r>
              <a:rPr lang="en-US" altLang="en-US" noProof="1" smtClean="0">
                <a:latin typeface="+mj-lt"/>
              </a:rPr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endParaRPr lang="en-US" alt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Types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en-US" smtClean="0"/>
              <a:t>Base Streams</a:t>
            </a:r>
            <a:endParaRPr lang="bg-BG" altLang="en-US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File, Memory, Network</a:t>
            </a:r>
            <a:endParaRPr lang="en-US" dirty="0"/>
          </a:p>
        </p:txBody>
      </p:sp>
      <p:pic>
        <p:nvPicPr>
          <p:cNvPr id="1026" name="Picture 2" descr="https://www.pehub.com/wp-content/uploads/2014/03/data-stream-shutterstock_1047832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447800"/>
            <a:ext cx="4419600" cy="3159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699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 base class for all streams is the abstract class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There are defined methods for the main operations with streams in it</a:t>
            </a:r>
          </a:p>
          <a:p>
            <a:pPr>
              <a:lnSpc>
                <a:spcPct val="93000"/>
              </a:lnSpc>
              <a:defRPr/>
            </a:pPr>
            <a:r>
              <a:rPr lang="en-US" altLang="en-US" noProof="1" smtClean="0"/>
              <a:t>Some streams do not support read, write or positioning operations </a:t>
            </a:r>
            <a:endParaRPr lang="en-US" altLang="en-US" dirty="0" smtClean="0"/>
          </a:p>
          <a:p>
            <a:pPr lvl="1">
              <a:lnSpc>
                <a:spcPct val="93000"/>
              </a:lnSpc>
              <a:defRPr/>
            </a:pPr>
            <a:r>
              <a:rPr lang="en-US" altLang="en-US" dirty="0" smtClean="0"/>
              <a:t>P</a:t>
            </a:r>
            <a:r>
              <a:rPr lang="en-US" altLang="en-US" noProof="1" smtClean="0"/>
              <a:t>roperties</a:t>
            </a:r>
            <a:r>
              <a:rPr lang="en-US" altLang="en-US" dirty="0" smtClean="0"/>
              <a:t>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CanWrite</a:t>
            </a:r>
            <a:r>
              <a:rPr lang="en-US" alt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noProof="1" smtClean="0"/>
              <a:t>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CanSeek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 smtClean="0"/>
              <a:t>are provided</a:t>
            </a:r>
            <a:r>
              <a:rPr lang="en-US" altLang="en-US" noProof="1" smtClean="0"/>
              <a:t> </a:t>
            </a:r>
          </a:p>
          <a:p>
            <a:pPr lvl="1">
              <a:lnSpc>
                <a:spcPct val="93000"/>
              </a:lnSpc>
              <a:defRPr/>
            </a:pPr>
            <a:r>
              <a:rPr lang="en-US" altLang="en-US" noProof="1" smtClean="0"/>
              <a:t>Streams which support positioning have the properties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en-US" noProof="1" smtClean="0"/>
              <a:t> and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</a:p>
        </p:txBody>
      </p:sp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The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 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Read(byte[]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Read as many as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bg-BG" altLang="en-US" dirty="0" smtClean="0"/>
              <a:t> </a:t>
            </a:r>
            <a:r>
              <a:rPr lang="en-US" altLang="en-US" dirty="0" smtClean="0"/>
              <a:t>bytes from input stream,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Returns the number of read bytes or 0 if end of stream is reached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freeze for undefined time while reads at least 1 byte</a:t>
            </a:r>
            <a:endParaRPr lang="bg-BG" altLang="en-US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Can read less than the claimed number of bytes</a:t>
            </a:r>
            <a:endParaRPr lang="bg-BG" altLang="en-US" dirty="0" smtClean="0"/>
          </a:p>
        </p:txBody>
      </p:sp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en-US" altLang="en-US" dirty="0"/>
              <a:t> Class</a:t>
            </a:r>
            <a:endParaRPr lang="bg-BG" altLang="en-US" dirty="0"/>
          </a:p>
        </p:txBody>
      </p:sp>
    </p:spTree>
    <p:extLst>
      <p:ext uri="{BB962C8B-B14F-4D97-AF65-F5344CB8AC3E}">
        <p14:creationId xmlns:p14="http://schemas.microsoft.com/office/powerpoint/2010/main" val="40407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29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Write(byte[] buffer, int offset, int count)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Writes to output stream sequence of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altLang="en-US" dirty="0" smtClean="0"/>
              <a:t> bytes, starting from the given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en-US" altLang="en-US" dirty="0" smtClean="0"/>
              <a:t> position</a:t>
            </a:r>
            <a:endParaRPr lang="en-US" altLang="en-US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Can freeze for undefined time, until send all bytes to their destination</a:t>
            </a:r>
            <a:endParaRPr lang="bg-BG" altLang="en-US" sz="2600" dirty="0"/>
          </a:p>
          <a:p>
            <a:pPr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Sends the internal buffers data to its destination (data storage, I/O device, etc.)</a:t>
            </a:r>
            <a:endParaRPr lang="bg-BG" altLang="en-US" dirty="0" smtClean="0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>
                <a:latin typeface="Consolas" panose="020B0609020204030204" pitchFamily="49" charset="0"/>
                <a:cs typeface="Consolas" panose="020B0609020204030204" pitchFamily="49" charset="0"/>
              </a:rPr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268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Calls</a:t>
            </a:r>
            <a:r>
              <a:rPr lang="bg-BG" altLang="en-US" dirty="0" smtClean="0"/>
              <a:t>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defRPr/>
            </a:pPr>
            <a:r>
              <a:rPr lang="en-US" altLang="en-US" dirty="0" smtClean="0"/>
              <a:t>Closes the connection to the device (mechanism) </a:t>
            </a:r>
          </a:p>
          <a:p>
            <a:pPr lvl="1">
              <a:defRPr/>
            </a:pPr>
            <a:r>
              <a:rPr lang="en-US" altLang="en-US" dirty="0" smtClean="0"/>
              <a:t>Releases the used resources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offset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SeekOrigin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altLang="en-US" dirty="0" smtClean="0"/>
              <a:t> – </a:t>
            </a:r>
            <a:r>
              <a:rPr lang="en-US" altLang="en-US" dirty="0" smtClean="0"/>
              <a:t>moves the position (if supported) with given offset towards the beginning, the end or the current position</a:t>
            </a:r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Methods of</a:t>
            </a:r>
            <a:r>
              <a:rPr lang="bg-BG" altLang="en-US" dirty="0" smtClean="0"/>
              <a:t> </a:t>
            </a:r>
            <a:r>
              <a:rPr lang="en-US" altLang="en-US" noProof="1"/>
              <a:t>System.IO.Stream</a:t>
            </a:r>
            <a:r>
              <a:rPr lang="bg-BG" altLang="en-US" dirty="0"/>
              <a:t> </a:t>
            </a:r>
            <a:r>
              <a:rPr lang="en-US" altLang="en-US" dirty="0"/>
              <a:t>Class </a:t>
            </a:r>
            <a:r>
              <a:rPr lang="bg-BG" altLang="en-US" dirty="0"/>
              <a:t>(</a:t>
            </a:r>
            <a:r>
              <a:rPr lang="en-US" altLang="en-US" dirty="0"/>
              <a:t>3</a:t>
            </a:r>
            <a:r>
              <a:rPr lang="bg-BG" alt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</a:t>
            </a:r>
            <a:endParaRPr lang="bg-BG" altLang="en-US" smtClean="0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Buffer the data and effectively increase performance</a:t>
            </a:r>
          </a:p>
          <a:p>
            <a:pPr>
              <a:defRPr/>
            </a:pPr>
            <a:r>
              <a:rPr lang="en-US" altLang="en-US" dirty="0" smtClean="0"/>
              <a:t>Call for read of even 1 byte makes read of more kilobytes in advance</a:t>
            </a:r>
          </a:p>
          <a:p>
            <a:pPr lvl="1">
              <a:defRPr/>
            </a:pPr>
            <a:r>
              <a:rPr lang="en-US" altLang="en-US" dirty="0" smtClean="0"/>
              <a:t>The stream keeps them in an internal buffer</a:t>
            </a:r>
            <a:endParaRPr lang="bg-BG" altLang="en-US" dirty="0" smtClean="0"/>
          </a:p>
          <a:p>
            <a:pPr>
              <a:defRPr/>
            </a:pPr>
            <a:r>
              <a:rPr lang="en-US" altLang="en-US" dirty="0" smtClean="0"/>
              <a:t>Next read returns data from the internal buffer 	</a:t>
            </a:r>
          </a:p>
          <a:p>
            <a:pPr lvl="1">
              <a:defRPr/>
            </a:pPr>
            <a:r>
              <a:rPr lang="en-US" altLang="en-US" dirty="0" smtClean="0"/>
              <a:t>Very fast operation</a:t>
            </a:r>
            <a:endParaRPr lang="bg-BG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Written data is stored in internal buffer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Very fast operation</a:t>
            </a:r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When buffer overloads: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bg-BG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bg-BG" altLang="en-US" dirty="0" smtClean="0"/>
              <a:t> </a:t>
            </a:r>
            <a:r>
              <a:rPr lang="en-US" altLang="en-US" dirty="0" smtClean="0"/>
              <a:t>is called </a:t>
            </a:r>
          </a:p>
          <a:p>
            <a:pPr lvl="1">
              <a:spcBef>
                <a:spcPct val="45000"/>
              </a:spcBef>
              <a:defRPr/>
            </a:pPr>
            <a:r>
              <a:rPr lang="en-US" altLang="en-US" dirty="0" smtClean="0"/>
              <a:t>The data is sent to its destination</a:t>
            </a:r>
            <a:endParaRPr lang="bg-BG" altLang="en-US" dirty="0" smtClean="0"/>
          </a:p>
          <a:p>
            <a:pPr>
              <a:spcBef>
                <a:spcPct val="45000"/>
              </a:spcBef>
              <a:defRPr/>
            </a:pPr>
            <a:r>
              <a:rPr lang="en-US" altLang="en-US" dirty="0" smtClean="0"/>
              <a:t>In</a:t>
            </a:r>
            <a:r>
              <a:rPr lang="bg-BG" altLang="en-US" dirty="0" smtClean="0"/>
              <a:t> .NET </a:t>
            </a:r>
            <a:r>
              <a:rPr lang="en-US" altLang="en-US" dirty="0" smtClean="0"/>
              <a:t>we use the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System.IO.BufferedStream</a:t>
            </a:r>
            <a:r>
              <a:rPr lang="en-US" altLang="en-US" dirty="0" smtClean="0">
                <a:latin typeface="+mj-lt"/>
              </a:rPr>
              <a:t> </a:t>
            </a:r>
            <a:r>
              <a:rPr lang="en-US" altLang="en-US" dirty="0" smtClean="0"/>
              <a:t>class</a:t>
            </a:r>
            <a:endParaRPr lang="en-US" altLang="en-US" noProof="1" smtClean="0"/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Buffered Streams </a:t>
            </a:r>
            <a:r>
              <a:rPr lang="bg-BG" altLang="en-US" smtClean="0"/>
              <a:t>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Files?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Binary and Text Files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What are Streams?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/>
              <a:t>Stream </a:t>
            </a:r>
            <a:r>
              <a:rPr lang="en-US" dirty="0" smtClean="0"/>
              <a:t>Basics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Stream Types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File, Memory, Network Streams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dirty="0" smtClean="0"/>
              <a:t>Crypto, </a:t>
            </a:r>
            <a:r>
              <a:rPr lang="en-US" dirty="0" err="1" smtClean="0"/>
              <a:t>Gzip</a:t>
            </a:r>
            <a:r>
              <a:rPr lang="en-US" dirty="0" smtClean="0"/>
              <a:t> 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noProof="1" smtClean="0"/>
              <a:t>Readers and Writers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File </a:t>
            </a:r>
            <a:r>
              <a:rPr lang="en-US" dirty="0"/>
              <a:t>and Directory Operations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endParaRPr lang="bg-BG" dirty="0" smtClean="0"/>
          </a:p>
          <a:p>
            <a:pPr marL="711200" lvl="1" indent="0">
              <a:lnSpc>
                <a:spcPct val="100000"/>
              </a:lnSpc>
              <a:buNone/>
            </a:pPr>
            <a:endParaRPr lang="en-US" sz="3600" dirty="0"/>
          </a:p>
        </p:txBody>
      </p:sp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371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 smtClean="0"/>
              <a:t>File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fc08.deviantart.net/fs71/f/2012/265/4/b/steampunk_application_octet_stream_file_icon_by_pendragon1966-d5fiev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2057400" cy="26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hop.rings-things.com/cart/pc/catalog/4/4/-7/44-780-4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246465"/>
            <a:ext cx="1066800" cy="4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ontent-fra.xx.fbcdn.net/hphotos-xpa1/t31.0-8/s960x960/11206618_10153100349164823_3665872152875840108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51" y="1981200"/>
            <a:ext cx="1736870" cy="260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The</a:t>
            </a:r>
            <a:r>
              <a:rPr lang="bg-BG" altLang="en-US" dirty="0" smtClean="0"/>
              <a:t> </a:t>
            </a:r>
            <a:r>
              <a:rPr lang="en-US" alt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altLang="en-US" dirty="0" smtClean="0"/>
              <a:t> Class</a:t>
            </a:r>
            <a:endParaRPr lang="en-US" altLang="en-US" noProof="1" smtClean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Inherits the </a:t>
            </a:r>
            <a:r>
              <a:rPr lang="en-US" alt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altLang="en-US" dirty="0" smtClean="0"/>
              <a:t> class and supports all its methods and properties</a:t>
            </a:r>
            <a:endParaRPr lang="bg-BG" altLang="en-US" dirty="0" smtClean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dirty="0" smtClean="0"/>
              <a:t>Supports reading, writing, positioning operations, etc.</a:t>
            </a:r>
            <a:endParaRPr lang="bg-BG" altLang="en-US" dirty="0" smtClean="0"/>
          </a:p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The constructor contains parameters for</a:t>
            </a:r>
            <a:r>
              <a:rPr lang="bg-BG" altLang="en-US" dirty="0" smtClean="0"/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name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open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File access mode</a:t>
            </a:r>
            <a:endParaRPr lang="bg-BG" altLang="en-US" dirty="0"/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Competitive users access mode</a:t>
            </a:r>
            <a:endParaRPr lang="bg-BG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  <a:buFontTx/>
              <a:buNone/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endParaRPr lang="en-US" altLang="en-US" noProof="1" smtClean="0"/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opening file mode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OpenOrCreate</a:t>
            </a:r>
            <a:r>
              <a:rPr lang="en-US" altLang="en-US" noProof="1" smtClean="0"/>
              <a:t>,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Truncate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FileAccess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operations mode for the file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  <a:p>
            <a:pPr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FileShare</a:t>
            </a:r>
            <a:r>
              <a:rPr lang="en-US" altLang="en-US" noProof="1" smtClean="0"/>
              <a:t> – </a:t>
            </a:r>
            <a:r>
              <a:rPr lang="en-US" altLang="en-US" dirty="0" smtClean="0"/>
              <a:t>access rules for other users while file is opened</a:t>
            </a:r>
            <a:endParaRPr lang="en-US" altLang="en-US" noProof="1" smtClean="0"/>
          </a:p>
          <a:p>
            <a:pPr lvl="1">
              <a:lnSpc>
                <a:spcPct val="80000"/>
              </a:lnSpc>
              <a:spcBef>
                <a:spcPct val="30000"/>
              </a:spcBef>
              <a:defRPr/>
            </a:pP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altLang="en-US" noProof="1" smtClean="0"/>
              <a:t>, </a:t>
            </a:r>
            <a:r>
              <a:rPr lang="en-US" alt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ReadWrite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The</a:t>
            </a:r>
            <a:r>
              <a:rPr lang="bg-BG" altLang="en-US" smtClean="0"/>
              <a:t> </a:t>
            </a:r>
            <a:r>
              <a:rPr lang="en-US" altLang="en-US" noProof="1" smtClean="0">
                <a:latin typeface="Courier New" panose="02070309020205020404" pitchFamily="49" charset="0"/>
              </a:rPr>
              <a:t>FileStream</a:t>
            </a:r>
            <a:r>
              <a:rPr lang="en-US" altLang="en-US" smtClean="0"/>
              <a:t> Class (2)</a:t>
            </a:r>
            <a:endParaRPr lang="bg-BG" altLang="en-US" smtClean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7313612" y="2177168"/>
            <a:ext cx="3326599" cy="586523"/>
          </a:xfrm>
          <a:prstGeom prst="wedgeRoundRectCallout">
            <a:avLst>
              <a:gd name="adj1" fmla="val -96826"/>
              <a:gd name="adj2" fmla="val -6024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 parameters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0099"/>
            <a:ext cx="10515600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 fs = new FileStream(string fileName, FileMode </a:t>
            </a:r>
          </a:p>
          <a:p>
            <a:pPr>
              <a:lnSpc>
                <a:spcPct val="95000"/>
              </a:lnSpc>
              <a:defRPr/>
            </a:pP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[,FileAccess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[, File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alt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sz="3000" noProof="1" smtClean="0"/>
              <a:t>Using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sz="3000" noProof="1" smtClean="0"/>
              <a:t>-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en-US" sz="3000" noProof="1" smtClean="0"/>
              <a:t> guarantees the stream will always close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Encoding.UTF8.GetBytes()</a:t>
            </a:r>
            <a:r>
              <a:rPr lang="en-US" sz="3000" noProof="1" smtClean="0"/>
              <a:t> returns the underlying bytes of the character</a:t>
            </a:r>
            <a:endParaRPr lang="en-US" sz="3000" noProof="1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Writing Text to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151118"/>
            <a:ext cx="10722088" cy="36009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</a:t>
            </a:r>
            <a:r>
              <a:rPr lang="bg-BG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Кирилица";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new FileStream("../../log.txt", FileMode.Create);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byte[] bytes = Encoding.UTF8.GetBytes(text);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fileStream.Write(bytes, 0, bytes.Length);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2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Copying File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3924" y="1120200"/>
            <a:ext cx="10722088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source = new FileStream(DuckImagePath, FileMode.Open))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destination = </a:t>
            </a:r>
          </a:p>
          <a:p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new FileStream(DestinationPath, FileMode.Create))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byte[] buffer = new byte[4096];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(true)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readBytes = source.Read(buffer, 0, buffer.Length);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if (readBytes == 0)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endParaRPr lang="en-US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destination.Write(buffer, 0, readBytes);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3046412" y="5709307"/>
            <a:ext cx="3326599" cy="1012172"/>
          </a:xfrm>
          <a:prstGeom prst="wedgeRoundRectCallout">
            <a:avLst>
              <a:gd name="adj1" fmla="val -97451"/>
              <a:gd name="adj2" fmla="val -407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automatically closes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Copying a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2" descr="http://telcontar.net/store/archive/CrashGallery/images/crash/e/dumbestim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20" y="2514600"/>
            <a:ext cx="4236056" cy="18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4" name="Picture 6" descr="http://icons.iconarchive.com/icons/icons-land/vista-hardware-devices/256/Comput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874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veryicon.com/icon/png/System/Simple/RAM%20Dr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28071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iki.documentfoundation.org/images/5/57/TDF_motifscatterStream_110318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2" y="3067338"/>
            <a:ext cx="3733800" cy="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Reading In-Memory String – Example</a:t>
            </a:r>
            <a:endParaRPr lang="en-US" altLang="en-US" noProof="1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31780" y="1295400"/>
            <a:ext cx="10544232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"In-memory text.";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byte[] bytes = Encoding.UTF8.GetBytes(text);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(var memoryStream = new MemoryStream(bytes))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int readByte = memoryStream.ReadByte();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(readByte == -1)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                   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Console.WriteLine((char) readByte);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namedevelopment.com/blog/Brain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2323166"/>
            <a:ext cx="1905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526368"/>
            <a:ext cx="8938472" cy="688256"/>
          </a:xfrm>
        </p:spPr>
        <p:txBody>
          <a:bodyPr/>
          <a:lstStyle/>
          <a:p>
            <a:r>
              <a:rPr lang="en-US" dirty="0" smtClean="0"/>
              <a:t>What are Files?</a:t>
            </a:r>
            <a:endParaRPr lang="en-US" dirty="0"/>
          </a:p>
        </p:txBody>
      </p:sp>
      <p:pic>
        <p:nvPicPr>
          <p:cNvPr id="1034" name="Picture 10" descr="http://cdn8.howtogeek.com/wp-content/uploads/2014/08/650x300xfiles-and-folders-in-filing-cabinet.png.pagespeed.ic.K_4Fac0RL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48" y="2020100"/>
            <a:ext cx="4800600" cy="22156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5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Web Server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51121"/>
            <a:ext cx="11580813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tcpListener = new TcpListener(IPAddress.Any, PortNumber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tcpListener.Start();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Console.WriteLine("Listening on port {0}...", PortNumber);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(NetworkStream stream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tcpListener.AcceptTcpClient().GetStream())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byte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request = new byte[4096];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stream.Read(request, 0, 4096);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Console.WriteLine(Encoding.UTF8.GetString(request));</a:t>
            </a:r>
          </a:p>
          <a:p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html = string.Format("{0}{1}{2}{3} - {4}{2}{1}{0}", 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"&lt;html&gt;", "&lt;body&gt;", "&lt;h1&gt;", "Welcome to my awesome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site!",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DateTime.Now);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byte[] htmlBytes = Encoding.UTF8.GetBytes(html);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stream.Write(htmlBytes, 0, htmlBytes.Length);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667047" y="1968639"/>
            <a:ext cx="3326599" cy="586523"/>
          </a:xfrm>
          <a:prstGeom prst="wedgeRoundRectCallout">
            <a:avLst>
              <a:gd name="adj1" fmla="val -34042"/>
              <a:gd name="adj2" fmla="val 11337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the stream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557426" y="3535515"/>
            <a:ext cx="3326599" cy="586523"/>
          </a:xfrm>
          <a:prstGeom prst="wedgeRoundRectCallout">
            <a:avLst>
              <a:gd name="adj1" fmla="val -64028"/>
              <a:gd name="adj2" fmla="val 2302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Reads request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519315" y="6055544"/>
            <a:ext cx="3326599" cy="586523"/>
          </a:xfrm>
          <a:prstGeom prst="wedgeRoundRectCallout">
            <a:avLst>
              <a:gd name="adj1" fmla="val -63403"/>
              <a:gd name="adj2" fmla="val -885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Writes response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4" descr="http://www.lionlike.com/wp-content/uploads/2012/04/hom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48" y="1447800"/>
            <a:ext cx="4953000" cy="3230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9012" y="4495800"/>
            <a:ext cx="9982200" cy="820600"/>
          </a:xfrm>
        </p:spPr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277024"/>
            <a:ext cx="9525000" cy="1365365"/>
          </a:xfrm>
        </p:spPr>
        <p:txBody>
          <a:bodyPr/>
          <a:lstStyle/>
          <a:p>
            <a:r>
              <a:rPr lang="en-US" noProof="1" smtClean="0"/>
              <a:t>StreamReader, Binaryreader, StreamWriter, BinaryWriter</a:t>
            </a:r>
            <a:endParaRPr lang="en-US" noProof="1"/>
          </a:p>
        </p:txBody>
      </p:sp>
      <p:pic>
        <p:nvPicPr>
          <p:cNvPr id="4098" name="Picture 2" descr="https://aliabdussalam.files.wordpress.com/2012/12/learn-read-write-english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80" y="1219200"/>
            <a:ext cx="4331864" cy="32400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Readers and writers are classes which facilitate the work with streams</a:t>
            </a:r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Text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.WriteLine()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(similar to working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Console.*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noProof="1" smtClean="0"/>
              <a:t>Binary readers/writers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BinaryReader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BinaryWriter</a:t>
            </a:r>
          </a:p>
          <a:p>
            <a:pPr lvl="2"/>
            <a:r>
              <a:rPr lang="en-US" noProof="1" smtClean="0">
                <a:latin typeface="+mj-lt"/>
                <a:cs typeface="Consolas" panose="020B0609020204030204" pitchFamily="49" charset="0"/>
              </a:rPr>
              <a:t>Provide methods for working with primitive types –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.ReadInt32()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.ReadBoolean()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WriteChar()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etc.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Readers and Writers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1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and display text file line by line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StreamReader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Reading From File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58806"/>
            <a:ext cx="105918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StreamReader("somefile.txt");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lineNumber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30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Writing Reversed Text to File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219200"/>
            <a:ext cx="105918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reader = new StreamReader("../../Program.cs"))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using (var writer = new StreamWriter("../../reversed.txt"))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(line != null)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nn-NO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for (int i = line.Length - 1; i &gt;= 0; i--)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writer.Write(line[i]);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en-US" sz="21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writer.WriteLine();</a:t>
            </a:r>
          </a:p>
          <a:p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line = reader.ReadLine();</a:t>
            </a:r>
          </a:p>
          <a:p>
            <a:r>
              <a:rPr lang="en-US" sz="21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Readers and Writers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5" name="Picture 2" descr="http://content.artofmanliness.com/uploads/2009/06/baby-on-toilet-rea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48" y="1371600"/>
            <a:ext cx="2438400" cy="307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242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012" y="4953000"/>
            <a:ext cx="9982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 smtClean="0">
                <a:cs typeface="Consolas" panose="020B0609020204030204" pitchFamily="49" charset="0"/>
              </a:rPr>
              <a:t>Fixing Movie Subtitles</a:t>
            </a:r>
            <a:endParaRPr lang="en-US" noProof="1">
              <a:cs typeface="Consolas" panose="020B0609020204030204" pitchFamily="49" charset="0"/>
            </a:endParaRPr>
          </a:p>
        </p:txBody>
      </p:sp>
      <p:pic>
        <p:nvPicPr>
          <p:cNvPr id="7" name="Picture 6" descr="http://hub.tv-ark.org.uk/images/bbcother/images/promotions/bbc_subtitles_2001b_40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322831">
            <a:off x="4023643" y="1824152"/>
            <a:ext cx="3783610" cy="2837708"/>
          </a:xfrm>
          <a:prstGeom prst="ellipse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757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supports special streams</a:t>
            </a:r>
          </a:p>
          <a:p>
            <a:pPr lvl="1"/>
            <a:r>
              <a:rPr lang="en-US" noProof="1" smtClean="0"/>
              <a:t>Work just like normal streams, but provide additional functionality</a:t>
            </a:r>
          </a:p>
          <a:p>
            <a:pPr lvl="2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CryptoStream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encrypts when writing, decrypts when reading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GzipStream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compresses/decompresses data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PipedStream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allows reading/writing data across multiple processes</a:t>
            </a:r>
            <a:endParaRPr lang="en-US" noProof="1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pic>
        <p:nvPicPr>
          <p:cNvPr id="4106" name="Picture 10" descr="http://vakademe.ru/images/main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74279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i61.tinypic.com/28vq69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51" y="4870414"/>
            <a:ext cx="1735715" cy="130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17812" y="5162207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6" name="Picture 1" descr="C:\Trash\stream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821504" y="5147530"/>
            <a:ext cx="2487708" cy="613848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112" name="Picture 16" descr="http://cdn.1001freedownloads.com/vector/thumb/72883/document_encrypted_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7" y="455473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20"/>
          <p:cNvSpPr>
            <a:spLocks/>
          </p:cNvSpPr>
          <p:nvPr/>
        </p:nvSpPr>
        <p:spPr bwMode="auto">
          <a:xfrm flipV="1">
            <a:off x="2945581" y="4958954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 flipV="1">
            <a:off x="6949273" y="4939147"/>
            <a:ext cx="2232170" cy="68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8343" y="4475449"/>
            <a:ext cx="2218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 Stream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018179" y="4508412"/>
            <a:ext cx="2601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Output Stream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52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is a resource for storing information</a:t>
            </a:r>
          </a:p>
          <a:p>
            <a:pPr lvl="1"/>
            <a:r>
              <a:rPr lang="en-US" dirty="0" smtClean="0"/>
              <a:t>Located on a storage device (e.g.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hard-drive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Has name, size, extension and contents</a:t>
            </a:r>
          </a:p>
          <a:p>
            <a:pPr lvl="1"/>
            <a:r>
              <a:rPr lang="en-US" dirty="0" smtClean="0"/>
              <a:t>Stores information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series of bytes</a:t>
            </a:r>
          </a:p>
          <a:p>
            <a:r>
              <a:rPr lang="en-US" dirty="0" smtClean="0"/>
              <a:t>Two file types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binary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2050" name="Picture 2" descr="http://iconizer.net/files/Clean/orig/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981200"/>
            <a:ext cx="2438400" cy="2438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Streams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www.planetware.com/photos-large/USNY/new-york-niagara-falls-state-p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524000"/>
            <a:ext cx="4876800" cy="3251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File Class in .NET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 Working With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19" y="2049291"/>
            <a:ext cx="3128857" cy="2230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noProof="1" smtClean="0"/>
              <a:t> is a static class that provides methods for quick and easy manipulation of files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ReadAllText()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WriteAllText()</a:t>
            </a:r>
            <a:r>
              <a:rPr lang="en-US" b="1" noProof="1" smtClean="0"/>
              <a:t> </a:t>
            </a:r>
            <a:r>
              <a:rPr lang="en-US" noProof="1" smtClean="0"/>
              <a:t>– reads/writes everything at once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  <a:r>
              <a:rPr lang="en-US" b="1" noProof="1" smtClean="0"/>
              <a:t> </a:t>
            </a:r>
            <a:r>
              <a:rPr lang="en-US" noProof="1" smtClean="0"/>
              <a:t>– moves a file to the specified destination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Create()</a:t>
            </a:r>
            <a:r>
              <a:rPr lang="en-US" b="1" noProof="1" smtClean="0"/>
              <a:t> </a:t>
            </a:r>
            <a:r>
              <a:rPr lang="en-US" noProof="1" smtClean="0"/>
              <a:t>– creates a new file and opens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noProof="1" smtClean="0"/>
              <a:t> to it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Delete()</a:t>
            </a:r>
            <a:r>
              <a:rPr lang="en-US" b="1" noProof="1" smtClean="0"/>
              <a:t> </a:t>
            </a:r>
            <a:r>
              <a:rPr lang="en-US" noProof="1" smtClean="0"/>
              <a:t>– deletes an existing file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Exists()</a:t>
            </a:r>
            <a:r>
              <a:rPr lang="en-US" noProof="1" smtClean="0"/>
              <a:t> – checks if such a file exists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File Class in 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Working With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text = File.ReadAllText(FilePath);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Console.WriteLine(text);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File.WriteAllText("../../new.txt", "New line");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 fileExists = File.Exists("../../Program.cs");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Console.WriteLine(fileExists);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fileStream = File.Create("temp.bin");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fileStream.Close();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File.Move("temp.bin", "renamed.bin");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File.Delete("renamed.bin");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4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1" smtClean="0"/>
              <a:t>Working With Directories And Files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19200"/>
            <a:ext cx="10820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info </a:t>
            </a: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FileInfo("../../Program.cs");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Name: {0}, Extension: {1}, Size: {2}b, Last Accessed: {3}",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info.Name, info.Extension, info.Length, info.LastAccessTime);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string[] files = Directory.GetFiles(Directory.GetCurrentDirectory());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(var file in files)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Console.WriteLine(file);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path = Environment.GetFolderPath(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Environment.SpecialFolder.Desktop);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Console.WriteLine(path);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Streams</a:t>
            </a:r>
            <a:r>
              <a:rPr lang="en-US" sz="3600" dirty="0" smtClean="0"/>
              <a:t> are ordered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sequences of bytes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noProof="1" smtClean="0"/>
              <a:t>Serve as I/O mechanisms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be read or written to (or both)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Can have any nature – file, network, memory,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noProof="1" smtClean="0"/>
              <a:t>device, etc.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Reader and writers facilitate the work with streams by providing additional functionality (e.g. reading entire lines at once)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Always close streams by putting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using(…)</a:t>
            </a:r>
            <a:r>
              <a:rPr lang="en-US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151118"/>
            <a:ext cx="251460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and Text Processing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914400"/>
            <a:ext cx="11466599" cy="5610602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contain text information</a:t>
            </a:r>
          </a:p>
          <a:p>
            <a:pPr lvl="1"/>
            <a:r>
              <a:rPr lang="en-US" dirty="0" smtClean="0"/>
              <a:t>Store text differently according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encoding</a:t>
            </a:r>
          </a:p>
          <a:p>
            <a:pPr lvl="2"/>
            <a:r>
              <a:rPr lang="en-US" dirty="0" smtClean="0"/>
              <a:t>E.g. in ASCII (0..127 codes) a character is represented by 1 byte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In UTF8 (0..65535 codes) a character is represented by 1-4 bytes</a:t>
            </a:r>
          </a:p>
          <a:p>
            <a:pPr lvl="2"/>
            <a:endParaRPr lang="en-US" dirty="0"/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1217612" y="2895601"/>
            <a:ext cx="3962400" cy="11857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446212" y="2895600"/>
            <a:ext cx="32766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   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 </a:t>
            </a:r>
            <a:endParaRPr lang="bg-BG" sz="28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9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177944"/>
              </p:ext>
            </p:extLst>
          </p:nvPr>
        </p:nvGraphicFramePr>
        <p:xfrm>
          <a:off x="1490662" y="3432174"/>
          <a:ext cx="3240316" cy="496824"/>
        </p:xfrm>
        <a:graphic>
          <a:graphicData uri="http://schemas.openxmlformats.org/drawingml/2006/table">
            <a:tbl>
              <a:tblPr/>
              <a:tblGrid>
                <a:gridCol w="810079"/>
                <a:gridCol w="810079"/>
                <a:gridCol w="810079"/>
                <a:gridCol w="81007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1217612" y="4800600"/>
            <a:ext cx="8077200" cy="1490598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503612" y="4810780"/>
            <a:ext cx="55245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м      я      х</a:t>
            </a:r>
            <a:r>
              <a:rPr lang="en-US" sz="2800" b="1" noProof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343835"/>
              </p:ext>
            </p:extLst>
          </p:nvPr>
        </p:nvGraphicFramePr>
        <p:xfrm>
          <a:off x="1490662" y="5641973"/>
          <a:ext cx="7575546" cy="496824"/>
        </p:xfrm>
        <a:graphic>
          <a:graphicData uri="http://schemas.openxmlformats.org/drawingml/2006/table">
            <a:tbl>
              <a:tblPr/>
              <a:tblGrid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  <a:gridCol w="688686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Left Brace 2"/>
          <p:cNvSpPr/>
          <p:nvPr/>
        </p:nvSpPr>
        <p:spPr>
          <a:xfrm rot="5400000">
            <a:off x="2472367" y="4487329"/>
            <a:ext cx="119390" cy="2019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6212" y="4800600"/>
            <a:ext cx="2133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Header bytes</a:t>
            </a:r>
            <a:endParaRPr lang="en-US" sz="28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1733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5544925" y="484585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6916525" y="4843219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8326225" y="4854787"/>
            <a:ext cx="146474" cy="12573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files store raw sequences of bytes</a:t>
            </a:r>
          </a:p>
          <a:p>
            <a:pPr lvl="1"/>
            <a:r>
              <a:rPr lang="en-US" dirty="0" smtClean="0"/>
              <a:t>Can contain any data (images, sound, multimedia, etc.)</a:t>
            </a:r>
          </a:p>
          <a:p>
            <a:pPr lvl="1"/>
            <a:r>
              <a:rPr lang="en-US" dirty="0" smtClean="0"/>
              <a:t>Not human-readable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Files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050746"/>
            <a:ext cx="3271345" cy="347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03" y="3272515"/>
            <a:ext cx="4128461" cy="3128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Binary Files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 in Hex Editor</a:t>
            </a:r>
            <a:endParaRPr lang="en-US" dirty="0"/>
          </a:p>
        </p:txBody>
      </p:sp>
      <p:pic>
        <p:nvPicPr>
          <p:cNvPr id="2052" name="Picture 4" descr="https://thetechlunch.files.wordpress.com/2008/10/binary_code_3-780x3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2071485"/>
            <a:ext cx="6103514" cy="24805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pwader.com/images/goodlookingru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41812" y="1371600"/>
            <a:ext cx="3333750" cy="3264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</a:t>
            </a:r>
            <a:r>
              <a:rPr lang="en-US" dirty="0" smtClean="0"/>
              <a:t>Is Stream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Streams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8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Stream</a:t>
            </a:r>
            <a:r>
              <a:rPr lang="en-US" dirty="0"/>
              <a:t> is the natural way to transfer data in </a:t>
            </a:r>
            <a:r>
              <a:rPr lang="en-US" dirty="0" smtClean="0"/>
              <a:t>the computer </a:t>
            </a:r>
            <a:r>
              <a:rPr lang="en-US" dirty="0"/>
              <a:t>world</a:t>
            </a:r>
          </a:p>
          <a:p>
            <a:pPr>
              <a:lnSpc>
                <a:spcPct val="100000"/>
              </a:lnSpc>
            </a:pPr>
            <a:r>
              <a:rPr lang="en-US" dirty="0"/>
              <a:t>To read or write a file, we open a stream connected to the file and access the data </a:t>
            </a:r>
            <a:r>
              <a:rPr lang="en-US" dirty="0" smtClean="0"/>
              <a:t>through the </a:t>
            </a:r>
            <a:r>
              <a:rPr lang="en-US" dirty="0"/>
              <a:t>stream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428052" name="Freeform 20"/>
          <p:cNvSpPr>
            <a:spLocks/>
          </p:cNvSpPr>
          <p:nvPr/>
        </p:nvSpPr>
        <p:spPr bwMode="auto">
          <a:xfrm>
            <a:off x="3565526" y="442406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4" name="Text Box 22"/>
          <p:cNvSpPr txBox="1">
            <a:spLocks noChangeArrowheads="1"/>
          </p:cNvSpPr>
          <p:nvPr/>
        </p:nvSpPr>
        <p:spPr bwMode="auto">
          <a:xfrm>
            <a:off x="4780967" y="3962401"/>
            <a:ext cx="18934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055" name="Freeform 23"/>
          <p:cNvSpPr>
            <a:spLocks/>
          </p:cNvSpPr>
          <p:nvPr/>
        </p:nvSpPr>
        <p:spPr bwMode="auto">
          <a:xfrm rot="10800000">
            <a:off x="3997326" y="5865516"/>
            <a:ext cx="4535487" cy="73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77" y="0"/>
              </a:cxn>
            </a:cxnLst>
            <a:rect l="0" t="0" r="r" b="b"/>
            <a:pathLst>
              <a:path w="2177" h="1">
                <a:moveTo>
                  <a:pt x="0" y="0"/>
                </a:moveTo>
                <a:lnTo>
                  <a:pt x="2177" y="0"/>
                </a:ln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56" name="Text Box 24"/>
          <p:cNvSpPr txBox="1">
            <a:spLocks noChangeArrowheads="1"/>
          </p:cNvSpPr>
          <p:nvPr/>
        </p:nvSpPr>
        <p:spPr bwMode="auto">
          <a:xfrm>
            <a:off x="5128062" y="5473701"/>
            <a:ext cx="20628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225" name="Picture 1" descr="C:\Trash\stream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03612" y="4652384"/>
            <a:ext cx="4800600" cy="82296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428048" name="Picture 16" descr="binary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7212" y="4208165"/>
            <a:ext cx="2160588" cy="2160588"/>
          </a:xfrm>
          <a:prstGeom prst="rect">
            <a:avLst/>
          </a:prstGeom>
          <a:noFill/>
          <a:effectLst/>
        </p:spPr>
      </p:pic>
      <p:pic>
        <p:nvPicPr>
          <p:cNvPr id="428050" name="Picture 18" descr="Calculator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972424" y="4114800"/>
            <a:ext cx="2160588" cy="2160588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5967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2346</Words>
  <Application>Microsoft Office PowerPoint</Application>
  <PresentationFormat>Custom</PresentationFormat>
  <Paragraphs>471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Files and Streams</vt:lpstr>
      <vt:lpstr>Table of Contents</vt:lpstr>
      <vt:lpstr>Files</vt:lpstr>
      <vt:lpstr>Files</vt:lpstr>
      <vt:lpstr>Text Files</vt:lpstr>
      <vt:lpstr>Binary Files</vt:lpstr>
      <vt:lpstr>Text and Binary Files</vt:lpstr>
      <vt:lpstr>What Is Stream?</vt:lpstr>
      <vt:lpstr>What is Stream?</vt:lpstr>
      <vt:lpstr>Streams Basics</vt:lpstr>
      <vt:lpstr>Stream – Example</vt:lpstr>
      <vt:lpstr>Stream Types in .NET</vt:lpstr>
      <vt:lpstr>Base Streams</vt:lpstr>
      <vt:lpstr>The System.IO.Stream Class </vt:lpstr>
      <vt:lpstr>Methods of System.IO.Stream Class</vt:lpstr>
      <vt:lpstr>Methods of System.IO.Stream Class (2)</vt:lpstr>
      <vt:lpstr>Methods of System.IO.Stream Class (3)</vt:lpstr>
      <vt:lpstr>Buffered Streams</vt:lpstr>
      <vt:lpstr>Buffered Streams (2)</vt:lpstr>
      <vt:lpstr>File Stream</vt:lpstr>
      <vt:lpstr>The FileStream Class</vt:lpstr>
      <vt:lpstr>The FileStream Class (2)</vt:lpstr>
      <vt:lpstr>Writing Text to File – Example</vt:lpstr>
      <vt:lpstr>Copying File – Example</vt:lpstr>
      <vt:lpstr>Copying a File</vt:lpstr>
      <vt:lpstr>Memory Stream</vt:lpstr>
      <vt:lpstr>Reading In-Memory String – Example</vt:lpstr>
      <vt:lpstr>Memory Stream</vt:lpstr>
      <vt:lpstr>Network Stream</vt:lpstr>
      <vt:lpstr>Simple Web Server – Example</vt:lpstr>
      <vt:lpstr>Network Stream</vt:lpstr>
      <vt:lpstr>Readers and Writers</vt:lpstr>
      <vt:lpstr>Readers and Writers</vt:lpstr>
      <vt:lpstr>Reading From File</vt:lpstr>
      <vt:lpstr>Writing Reversed Text to File – Example</vt:lpstr>
      <vt:lpstr>PowerPoint Presentation</vt:lpstr>
      <vt:lpstr>PowerPoint Presentation</vt:lpstr>
      <vt:lpstr>Exercises in Class</vt:lpstr>
      <vt:lpstr>Other Streams</vt:lpstr>
      <vt:lpstr>Other Streams</vt:lpstr>
      <vt:lpstr>File Class in .NET</vt:lpstr>
      <vt:lpstr>File Class in .NET</vt:lpstr>
      <vt:lpstr>Working With Files – Example</vt:lpstr>
      <vt:lpstr>Working With Directories And Files – Example</vt:lpstr>
      <vt:lpstr>Summary</vt:lpstr>
      <vt:lpstr>Strings and Text Processing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and Text Files</dc:title>
  <dc:subject>Advanced C#  Course</dc:subject>
  <dc:creator/>
  <cp:keywords>C#, text, files, streams,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2015-05-25T10:21:48Z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